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Open Sans SemiBold"/>
      <p:regular r:id="rId41"/>
      <p:bold r:id="rId42"/>
      <p:italic r:id="rId43"/>
      <p:boldItalic r:id="rId44"/>
    </p:embeddedFont>
    <p:embeddedFont>
      <p:font typeface="Open Sans Light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OpenSansSemiBold-bold.fntdata"/><Relationship Id="rId41" Type="http://schemas.openxmlformats.org/officeDocument/2006/relationships/font" Target="fonts/OpenSansSemiBold-regular.fntdata"/><Relationship Id="rId44" Type="http://schemas.openxmlformats.org/officeDocument/2006/relationships/font" Target="fonts/OpenSansSemiBold-boldItalic.fntdata"/><Relationship Id="rId43" Type="http://schemas.openxmlformats.org/officeDocument/2006/relationships/font" Target="fonts/OpenSansSemiBold-italic.fntdata"/><Relationship Id="rId46" Type="http://schemas.openxmlformats.org/officeDocument/2006/relationships/font" Target="fonts/OpenSansLight-bold.fntdata"/><Relationship Id="rId45" Type="http://schemas.openxmlformats.org/officeDocument/2006/relationships/font" Target="fonts/OpenSans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Light-boldItalic.fntdata"/><Relationship Id="rId47" Type="http://schemas.openxmlformats.org/officeDocument/2006/relationships/font" Target="fonts/OpenSansLight-italic.fntdata"/><Relationship Id="rId49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17d83987_1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17d83987_1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889e1e47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889e1e47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889e1e47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889e1e47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889e1e47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889e1e47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55d885be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55d885be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55d885be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55d885be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55d885be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55d885be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55d885be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55d885be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55d885be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55d885be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55d885be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55d885be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55d885be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55d885be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a504a84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a504a84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55d885be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55d885be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55d885be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55d885be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b6caa4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b6caa4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55d885be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55d885be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c56f2045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c56f2045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55d885be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55d885be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55d885be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55d885be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55d885be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55d885be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55d885be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55d885be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5d885be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5d885be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889e1e4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889e1e4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55d885be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55d885be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55d885be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55d885be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55d885be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55d885be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a268efe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a268efe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a268efe9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a268efe9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00ad18a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00ad18a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e17d83987_1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e17d83987_1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889e1e4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889e1e4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889e1e47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889e1e47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889e1e4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889e1e4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889e1e47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889e1e47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889e1e47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889e1e47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889e1e47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889e1e47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">
  <p:cSld name="First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2943625"/>
            <a:ext cx="9144000" cy="21999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l" dist="127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7106" y="4351410"/>
            <a:ext cx="2476891" cy="79208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385800" y="3059026"/>
            <a:ext cx="83724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SemiBold"/>
              <a:buNone/>
              <a:defRPr i="0" sz="30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85775" y="3829175"/>
            <a:ext cx="60960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on slide with title and text">
  <p:cSld name="Common slide with title and 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Open Sans SemiBold"/>
              <a:buNone/>
              <a:defRPr i="0" sz="2800" u="none" cap="none" strike="noStrik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24372" y="960477"/>
            <a:ext cx="51996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i="0" sz="14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4774350" y="4738300"/>
            <a:ext cx="327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AGLA1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slide">
  <p:cSld name="Sub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127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857499" y="2448025"/>
            <a:ext cx="34290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i="0" sz="3000" u="none" cap="none" strike="noStrik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on slide with title">
  <p:cSld name="Common slide with 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5149771" y="3920677"/>
            <a:ext cx="4311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i="0" sz="3000" u="none" cap="none" strike="noStrik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3" name="Google Shape;33;p5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i="0" sz="14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4774350" y="4738300"/>
            <a:ext cx="327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AGLA1</a:t>
            </a:r>
            <a:endParaRPr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on slide">
  <p:cSld name="Common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9" name="Google Shape;39;p6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i="0" sz="14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4774350" y="4738300"/>
            <a:ext cx="327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AGLA1</a:t>
            </a:r>
            <a:endParaRPr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for videos" showMasterSp="0">
  <p:cSld name="Slide for vide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i="0" sz="14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4774350" y="4738300"/>
            <a:ext cx="327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AGLA1</a:t>
            </a:r>
            <a:endParaRPr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slide">
  <p:cSld name="Last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127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94558" y="2725862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2522220" y="2709848"/>
            <a:ext cx="272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o.bulichev@innopolis.ru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558" y="3038007"/>
            <a:ext cx="289560" cy="2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/>
        </p:nvSpPr>
        <p:spPr>
          <a:xfrm>
            <a:off x="2529838" y="3038007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@Lupasic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6944" y="3382538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/>
        </p:nvSpPr>
        <p:spPr>
          <a:xfrm>
            <a:off x="2529859" y="3362725"/>
            <a:ext cx="407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Room </a:t>
            </a: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105</a:t>
            </a: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(Underground robotics lab)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i="0" sz="3000" u="none" cap="none" strike="noStrik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C6E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8513884" y="181708"/>
            <a:ext cx="351600" cy="3750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89003" l="3045" r="93044" t="5526"/>
          <a:stretch/>
        </p:blipFill>
        <p:spPr>
          <a:xfrm>
            <a:off x="8484587" y="281353"/>
            <a:ext cx="357552" cy="28135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KBFFwgCCP0U" TargetMode="External"/><Relationship Id="rId4" Type="http://schemas.openxmlformats.org/officeDocument/2006/relationships/image" Target="../media/image18.jp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geogebra.org/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abUFbZfPzj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hyperlink" Target="https://t.me/dich_trainings" TargetMode="External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youtube.com/watch?v=fNk_zzaMoSs&amp;list=PLZHQObOWTQDPD3MizzM2xVFitgF8hE_ab&amp;index=2&amp;t=1s" TargetMode="External"/><Relationship Id="rId4" Type="http://schemas.openxmlformats.org/officeDocument/2006/relationships/hyperlink" Target="https://youtu.be/k7RM-ot2NW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mathprofi.ru/vektornoe_proizvedenie_vektorov_smeshannoe_proizvedenie.html" TargetMode="External"/><Relationship Id="rId4" Type="http://schemas.openxmlformats.org/officeDocument/2006/relationships/hyperlink" Target="https://onlinemschool.com/math/library/vector/multiply1/" TargetMode="External"/><Relationship Id="rId5" Type="http://schemas.openxmlformats.org/officeDocument/2006/relationships/hyperlink" Target="https://youtu.be/eu6i7WJeinw" TargetMode="External"/><Relationship Id="rId6" Type="http://schemas.openxmlformats.org/officeDocument/2006/relationships/hyperlink" Target="https://www.youtube.com/playlist?list=PL49CF3715CB9EF31D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Relationship Id="rId4" Type="http://schemas.openxmlformats.org/officeDocument/2006/relationships/image" Target="../media/image14.pn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OYVtT_F1fBs" TargetMode="External"/><Relationship Id="rId4" Type="http://schemas.openxmlformats.org/officeDocument/2006/relationships/image" Target="../media/image4.jpg"/><Relationship Id="rId5" Type="http://schemas.openxmlformats.org/officeDocument/2006/relationships/image" Target="../media/image4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adi.sk/i/CyXcKFDfKZxXzw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Centroid" TargetMode="External"/><Relationship Id="rId4" Type="http://schemas.openxmlformats.org/officeDocument/2006/relationships/hyperlink" Target="https://www.youtube.com/watch?v=AAbUfZD_09s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hyperlink" Target="https://robotacademy.net.au/masterclass/feature-extraction/?lesson=695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385788" y="3151367"/>
            <a:ext cx="8372400" cy="75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Analytical Geometry and Linear Algebra 1</a:t>
            </a:r>
            <a:br>
              <a:rPr lang="ru" sz="2400"/>
            </a:br>
            <a:endParaRPr sz="2400"/>
          </a:p>
        </p:txBody>
      </p:sp>
      <p:sp>
        <p:nvSpPr>
          <p:cNvPr id="61" name="Google Shape;61;p9"/>
          <p:cNvSpPr txBox="1"/>
          <p:nvPr/>
        </p:nvSpPr>
        <p:spPr>
          <a:xfrm>
            <a:off x="385800" y="3717847"/>
            <a:ext cx="55929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Introduction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Vector + Operations of vectors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Basis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Subspace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Where did I use linear algebra (3): Mechanics</a:t>
            </a:r>
            <a:endParaRPr/>
          </a:p>
        </p:txBody>
      </p:sp>
      <p:pic>
        <p:nvPicPr>
          <p:cNvPr descr="This Video Covers the working of a four bar linkage mechanism using a 3D animation." id="142" name="Google Shape;142;p18" title="How Four bar linkage Mechanism Work! | Best 3D Animation |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75" y="96042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5">
            <a:alphaModFix/>
          </a:blip>
          <a:srcRect b="0" l="21519" r="34246" t="0"/>
          <a:stretch/>
        </p:blipFill>
        <p:spPr>
          <a:xfrm>
            <a:off x="5334000" y="960425"/>
            <a:ext cx="2826531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Short summary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424376" y="960475"/>
            <a:ext cx="68949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I used to use the course knowledge in my research career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It’s not a useless course and I’ll try to show it (practical cases) (not only from robotics)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I will give you an intuition of some basics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1611604" y="2145288"/>
            <a:ext cx="5920800" cy="85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Agreements among the group (for now)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Pretest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890247"/>
            <a:ext cx="7884900" cy="358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Vector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82750"/>
            <a:ext cx="8004476" cy="13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Basis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1082725"/>
            <a:ext cx="7718249" cy="27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</a:t>
            </a:r>
            <a:r>
              <a:rPr lang="ru"/>
              <a:t>Independence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1122850"/>
            <a:ext cx="7884900" cy="2046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Span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1296874"/>
            <a:ext cx="7884900" cy="2549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Subspace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1173000"/>
            <a:ext cx="7958901" cy="19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1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1012575"/>
            <a:ext cx="6122801" cy="15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пары</a:t>
            </a:r>
            <a:endParaRPr/>
          </a:p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424376" y="960475"/>
            <a:ext cx="60759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Тут много теор слов, нужно сделать упор для чего мы это делаем (можно порисовать картинку, как я делал с Симеоном (из чего состоит линал, ангем и все это)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Сделать упор на то, как готовиться, почему я показываю геогебру итп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Показать что в задачах на паре есть множество решений (в последних)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2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960425"/>
            <a:ext cx="7620825" cy="33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3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1152950"/>
            <a:ext cx="6644174" cy="31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3: answers</a:t>
            </a:r>
            <a:endParaRPr/>
          </a:p>
        </p:txBody>
      </p:sp>
      <p:grpSp>
        <p:nvGrpSpPr>
          <p:cNvPr id="214" name="Google Shape;214;p30"/>
          <p:cNvGrpSpPr/>
          <p:nvPr/>
        </p:nvGrpSpPr>
        <p:grpSpPr>
          <a:xfrm>
            <a:off x="1248763" y="1619352"/>
            <a:ext cx="6531223" cy="2917104"/>
            <a:chOff x="1044738" y="1336150"/>
            <a:chExt cx="6644174" cy="3195075"/>
          </a:xfrm>
        </p:grpSpPr>
        <p:pic>
          <p:nvPicPr>
            <p:cNvPr id="215" name="Google Shape;21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4738" y="1336150"/>
              <a:ext cx="6644174" cy="319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30"/>
            <p:cNvSpPr txBox="1"/>
            <p:nvPr/>
          </p:nvSpPr>
          <p:spPr>
            <a:xfrm>
              <a:off x="2522188" y="2045075"/>
              <a:ext cx="4647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/>
                <a:t>—</a:t>
              </a:r>
              <a:endParaRPr sz="2200"/>
            </a:p>
          </p:txBody>
        </p:sp>
        <p:sp>
          <p:nvSpPr>
            <p:cNvPr id="217" name="Google Shape;217;p30"/>
            <p:cNvSpPr txBox="1"/>
            <p:nvPr/>
          </p:nvSpPr>
          <p:spPr>
            <a:xfrm>
              <a:off x="1896563" y="3667050"/>
              <a:ext cx="4647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/>
                <a:t>—</a:t>
              </a:r>
              <a:endParaRPr sz="2200"/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7100638" y="2971200"/>
              <a:ext cx="4647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/>
                <a:t>—</a:t>
              </a:r>
              <a:endParaRPr sz="2200"/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7042338" y="3831375"/>
              <a:ext cx="4647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/>
                <a:t>—</a:t>
              </a:r>
              <a:endParaRPr sz="2200"/>
            </a:p>
          </p:txBody>
        </p:sp>
      </p:grpSp>
      <p:pic>
        <p:nvPicPr>
          <p:cNvPr id="220" name="Google Shape;220;p30"/>
          <p:cNvPicPr preferRelativeResize="0"/>
          <p:nvPr/>
        </p:nvPicPr>
        <p:blipFill rotWithShape="1">
          <a:blip r:embed="rId4">
            <a:alphaModFix/>
          </a:blip>
          <a:srcRect b="75527" l="0" r="0" t="0"/>
          <a:stretch/>
        </p:blipFill>
        <p:spPr>
          <a:xfrm>
            <a:off x="712875" y="905550"/>
            <a:ext cx="7718249" cy="6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4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1213075"/>
            <a:ext cx="7884899" cy="202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Possible tool for simulation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424373" y="960475"/>
            <a:ext cx="16044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Geogebra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525" y="1200500"/>
            <a:ext cx="6636427" cy="27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4 (1 of possible solutions)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1383525"/>
            <a:ext cx="81057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5 + 6</a:t>
            </a: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1152950"/>
            <a:ext cx="7496425" cy="8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75" y="2102150"/>
            <a:ext cx="7884899" cy="17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Center of gravity VS Center of mass</a:t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511350" y="1032700"/>
            <a:ext cx="68481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pen Sans"/>
                <a:ea typeface="Open Sans"/>
                <a:cs typeface="Open Sans"/>
                <a:sym typeface="Open Sans"/>
              </a:rPr>
              <a:t>For classical mechanics - it’s the same. More info </a:t>
            </a:r>
            <a:r>
              <a:rPr lang="ru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here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Where a center of mass can be used?</a:t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5204" l="0" r="0" t="0"/>
          <a:stretch/>
        </p:blipFill>
        <p:spPr>
          <a:xfrm>
            <a:off x="3410950" y="1022600"/>
            <a:ext cx="5410200" cy="35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75" y="1624150"/>
            <a:ext cx="3106150" cy="2018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How to find the center of mass in real life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957998"/>
            <a:ext cx="4587498" cy="322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 rotWithShape="1">
          <a:blip r:embed="rId3">
            <a:alphaModFix/>
          </a:blip>
          <a:srcRect b="0" l="0" r="40621" t="41286"/>
          <a:stretch/>
        </p:blipFill>
        <p:spPr>
          <a:xfrm>
            <a:off x="4675075" y="882325"/>
            <a:ext cx="3854799" cy="26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About me (1)</a:t>
            </a:r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700" y="1172438"/>
            <a:ext cx="2424874" cy="198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424375" y="3159625"/>
            <a:ext cx="2232600" cy="75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Bachelor in BMSTU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“CAD developer” track</a:t>
            </a:r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096" y="1300475"/>
            <a:ext cx="1575151" cy="18591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2656975" y="3159650"/>
            <a:ext cx="2858400" cy="957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ДИЧь / RAGE </a:t>
            </a:r>
            <a:br>
              <a:rPr lang="ru"/>
            </a:br>
            <a:r>
              <a:rPr lang="ru"/>
              <a:t>(Древнерусские Игры и чай)</a:t>
            </a:r>
            <a:br>
              <a:rPr lang="ru"/>
            </a:br>
            <a:r>
              <a:rPr lang="ru"/>
              <a:t>club leader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ru" u="sng">
                <a:solidFill>
                  <a:schemeClr val="hlink"/>
                </a:solidFill>
                <a:hlinkClick r:id="rId5"/>
              </a:rPr>
              <a:t>Channel </a:t>
            </a:r>
            <a:endParaRPr b="1" i="1"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5725700" y="3159625"/>
            <a:ext cx="2424900" cy="140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Finished PhD in Inno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Research Fellow</a:t>
            </a: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6">
            <a:alphaModFix/>
          </a:blip>
          <a:srcRect b="7286" l="7692" r="6837" t="6994"/>
          <a:stretch/>
        </p:blipFill>
        <p:spPr>
          <a:xfrm>
            <a:off x="3046900" y="1193863"/>
            <a:ext cx="1960157" cy="1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1"/>
          <p:cNvCxnSpPr/>
          <p:nvPr/>
        </p:nvCxnSpPr>
        <p:spPr>
          <a:xfrm>
            <a:off x="2784975" y="4339250"/>
            <a:ext cx="65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1"/>
          <p:cNvCxnSpPr/>
          <p:nvPr/>
        </p:nvCxnSpPr>
        <p:spPr>
          <a:xfrm rot="10800000">
            <a:off x="4591225" y="4336100"/>
            <a:ext cx="726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5 + 6 sol</a:t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3567" l="4030" r="0" t="0"/>
          <a:stretch/>
        </p:blipFill>
        <p:spPr>
          <a:xfrm>
            <a:off x="1613363" y="791950"/>
            <a:ext cx="5917274" cy="373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7</a:t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911863"/>
            <a:ext cx="6594049" cy="33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8</a:t>
            </a:r>
            <a:endParaRPr/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960425"/>
            <a:ext cx="7884901" cy="320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Subspace</a:t>
            </a:r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1173000"/>
            <a:ext cx="7958901" cy="19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424375" y="35417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Extra material (3bluebrown)</a:t>
            </a:r>
            <a:endParaRPr/>
          </a:p>
        </p:txBody>
      </p:sp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424372" y="960477"/>
            <a:ext cx="51996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Vectors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Basis, linear independence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Best extra extra materials</a:t>
            </a:r>
            <a:endParaRPr/>
          </a:p>
        </p:txBody>
      </p:sp>
      <p:sp>
        <p:nvSpPr>
          <p:cNvPr id="302" name="Google Shape;302;p43"/>
          <p:cNvSpPr txBox="1"/>
          <p:nvPr>
            <p:ph idx="1" type="body"/>
          </p:nvPr>
        </p:nvSpPr>
        <p:spPr>
          <a:xfrm>
            <a:off x="424376" y="960475"/>
            <a:ext cx="67272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1) RUS - </a:t>
            </a:r>
            <a:r>
              <a:rPr lang="ru" u="sng">
                <a:solidFill>
                  <a:schemeClr val="hlink"/>
                </a:solidFill>
                <a:hlinkClick r:id="rId3"/>
              </a:rPr>
              <a:t>Матпрофи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2) ENG - </a:t>
            </a:r>
            <a:r>
              <a:rPr lang="ru" u="sng">
                <a:solidFill>
                  <a:schemeClr val="hlink"/>
                </a:solidFill>
                <a:hlinkClick r:id="rId4"/>
              </a:rPr>
              <a:t>OnlineMSchool</a:t>
            </a:r>
            <a:r>
              <a:rPr lang="ru"/>
              <a:t> - not only explanation, but also online calculators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3) ENG Videos - </a:t>
            </a:r>
            <a:r>
              <a:rPr lang="ru" u="sng">
                <a:solidFill>
                  <a:schemeClr val="hlink"/>
                </a:solidFill>
                <a:hlinkClick r:id="rId5"/>
              </a:rPr>
              <a:t>3Blue1Brown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4) ENG Lectures - </a:t>
            </a:r>
            <a:r>
              <a:rPr lang="ru" u="sng">
                <a:solidFill>
                  <a:schemeClr val="hlink"/>
                </a:solidFill>
                <a:hlinkClick r:id="rId6"/>
              </a:rPr>
              <a:t>Gilbert Strang</a:t>
            </a:r>
            <a:r>
              <a:rPr lang="ru"/>
              <a:t> - AGLA2 based on the course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idx="1" type="body"/>
          </p:nvPr>
        </p:nvSpPr>
        <p:spPr>
          <a:xfrm>
            <a:off x="2165252" y="2092925"/>
            <a:ext cx="314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–</a:t>
            </a:r>
            <a:r>
              <a:rPr lang="ru"/>
              <a:t> </a:t>
            </a:r>
            <a:r>
              <a:rPr lang="ru"/>
              <a:t>Oleg Bulichev</a:t>
            </a:r>
            <a:endParaRPr/>
          </a:p>
        </p:txBody>
      </p:sp>
      <p:sp>
        <p:nvSpPr>
          <p:cNvPr id="308" name="Google Shape;308;p44"/>
          <p:cNvSpPr txBox="1"/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Deserve “A” grade!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About me (2)</a:t>
            </a:r>
            <a:endParaRPr/>
          </a:p>
        </p:txBody>
      </p:sp>
      <p:sp>
        <p:nvSpPr>
          <p:cNvPr id="86" name="Google Shape;86;p12"/>
          <p:cNvSpPr txBox="1"/>
          <p:nvPr/>
        </p:nvSpPr>
        <p:spPr>
          <a:xfrm>
            <a:off x="424375" y="960425"/>
            <a:ext cx="41484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Open Sans"/>
                <a:ea typeface="Open Sans"/>
                <a:cs typeface="Open Sans"/>
                <a:sym typeface="Open Sans"/>
              </a:rPr>
              <a:t>Research interest</a:t>
            </a: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 - Multilegged biomimetic robots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Open Sans"/>
                <a:ea typeface="Open Sans"/>
                <a:cs typeface="Open Sans"/>
                <a:sym typeface="Open Sans"/>
              </a:rPr>
              <a:t>Dissertation title:</a:t>
            </a: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 Perception method development for a mobile multilegged robot in a cave environment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400" y="391750"/>
            <a:ext cx="2321526" cy="188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075" y="2353050"/>
            <a:ext cx="2072449" cy="22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6312" y="2353049"/>
            <a:ext cx="1655712" cy="220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Where did I use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Algebra</a:t>
            </a:r>
            <a:endParaRPr/>
          </a:p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2857499" y="2448025"/>
            <a:ext cx="3429000" cy="847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Where did I use linear algebra (1): Research</a:t>
            </a:r>
            <a:endParaRPr/>
          </a:p>
        </p:txBody>
      </p:sp>
      <p:pic>
        <p:nvPicPr>
          <p:cNvPr id="101" name="Google Shape;101;p14" title="strirus mujoco 69 neurons_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75" y="857250"/>
            <a:ext cx="4779275" cy="35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5316200" y="1155475"/>
            <a:ext cx="3469200" cy="298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5316200" y="3655378"/>
            <a:ext cx="3469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Multilegged robot StriRus</a:t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 b="12712" l="17319" r="21458" t="20272"/>
          <a:stretch/>
        </p:blipFill>
        <p:spPr>
          <a:xfrm>
            <a:off x="5458688" y="1258226"/>
            <a:ext cx="3184220" cy="232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Where did I use linear algebra (2): CAD</a:t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2027850" y="960425"/>
            <a:ext cx="2156400" cy="344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2027275" y="4033300"/>
            <a:ext cx="21564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Solid Modeling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4310850" y="960425"/>
            <a:ext cx="2672700" cy="344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4310325" y="4033300"/>
            <a:ext cx="26727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Surface Modeling</a:t>
            </a: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29985" r="29829" t="0"/>
          <a:stretch/>
        </p:blipFill>
        <p:spPr>
          <a:xfrm>
            <a:off x="2126382" y="1002850"/>
            <a:ext cx="2009719" cy="30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818" y="1002850"/>
            <a:ext cx="2558832" cy="303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compression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424375" y="960475"/>
            <a:ext cx="3653400" cy="287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000000"/>
                </a:solidFill>
              </a:rPr>
              <a:t>Task</a:t>
            </a:r>
            <a:r>
              <a:rPr lang="ru">
                <a:solidFill>
                  <a:srgbClr val="000000"/>
                </a:solidFill>
              </a:rPr>
              <a:t>: We want to compress our image for reducing the size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000000"/>
                </a:solidFill>
              </a:rPr>
              <a:t>Solution</a:t>
            </a:r>
            <a:r>
              <a:rPr lang="ru">
                <a:solidFill>
                  <a:srgbClr val="000000"/>
                </a:solidFill>
              </a:rPr>
              <a:t>: We can represent our picture as a matrix.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Next step is using SVD for reducing matrix rank.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4077775" y="1110750"/>
            <a:ext cx="4602000" cy="3349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>
            <a:hlinkClick r:id="rId3"/>
          </p:cNvPr>
          <p:cNvSpPr/>
          <p:nvPr/>
        </p:nvSpPr>
        <p:spPr>
          <a:xfrm>
            <a:off x="4077775" y="3963853"/>
            <a:ext cx="4602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More details in matlab code (pdf)</a:t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b="10801" l="14989" r="11712" t="0"/>
          <a:stretch/>
        </p:blipFill>
        <p:spPr>
          <a:xfrm>
            <a:off x="4128950" y="1165800"/>
            <a:ext cx="4499650" cy="27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950" y="3342925"/>
            <a:ext cx="3747499" cy="12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424375" y="960475"/>
            <a:ext cx="3412800" cy="3312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u="sng"/>
              <a:t>Task</a:t>
            </a:r>
            <a:r>
              <a:rPr lang="ru"/>
              <a:t>: we want to know the orientation of the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/>
              <a:t>Needed terms</a:t>
            </a:r>
            <a:r>
              <a:rPr lang="ru"/>
              <a:t>: </a:t>
            </a:r>
            <a:r>
              <a:rPr lang="ru" u="sng">
                <a:solidFill>
                  <a:schemeClr val="hlink"/>
                </a:solidFill>
                <a:hlinkClick r:id="rId3"/>
              </a:rPr>
              <a:t>Centroid</a:t>
            </a:r>
            <a:r>
              <a:rPr lang="ru"/>
              <a:t>, </a:t>
            </a:r>
            <a:r>
              <a:rPr lang="ru" u="sng">
                <a:solidFill>
                  <a:schemeClr val="hlink"/>
                </a:solidFill>
                <a:hlinkClick r:id="rId4"/>
              </a:rPr>
              <a:t>Image moments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u="sng"/>
              <a:t>Solution</a:t>
            </a:r>
            <a:r>
              <a:rPr lang="ru"/>
              <a:t>: use equivalent ellipse method. We consider an ellipse, witch: 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i="1" lang="ru"/>
              <a:t>centred at the object’s centroid</a:t>
            </a:r>
            <a:r>
              <a:rPr lang="ru"/>
              <a:t>  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i="1" lang="ru"/>
              <a:t>same moments of inertia</a:t>
            </a:r>
            <a:r>
              <a:rPr lang="ru"/>
              <a:t> about centroid.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Afterwards, we </a:t>
            </a:r>
            <a:r>
              <a:rPr i="1" lang="ru"/>
              <a:t>find an ellipse </a:t>
            </a:r>
            <a:r>
              <a:rPr lang="ru"/>
              <a:t>using </a:t>
            </a:r>
            <a:r>
              <a:rPr i="1" lang="ru"/>
              <a:t>eigenvalues and eigenvectors</a:t>
            </a:r>
            <a:endParaRPr i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Computer vision</a:t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3837125" y="927725"/>
            <a:ext cx="5017500" cy="351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5">
            <a:alphaModFix/>
          </a:blip>
          <a:srcRect b="0" l="1136" r="0" t="11793"/>
          <a:stretch/>
        </p:blipFill>
        <p:spPr>
          <a:xfrm>
            <a:off x="3881000" y="1748175"/>
            <a:ext cx="4910601" cy="23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6">
            <a:alphaModFix/>
          </a:blip>
          <a:srcRect b="0" l="24454" r="0" t="53510"/>
          <a:stretch/>
        </p:blipFill>
        <p:spPr>
          <a:xfrm>
            <a:off x="3837125" y="927725"/>
            <a:ext cx="3313301" cy="7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7099925" y="927725"/>
            <a:ext cx="1754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Equivalent ellipse for several objects</a:t>
            </a:r>
            <a:endParaRPr/>
          </a:p>
        </p:txBody>
      </p:sp>
      <p:sp>
        <p:nvSpPr>
          <p:cNvPr id="136" name="Google Shape;136;p17">
            <a:hlinkClick r:id="rId7"/>
          </p:cNvPr>
          <p:cNvSpPr/>
          <p:nvPr/>
        </p:nvSpPr>
        <p:spPr>
          <a:xfrm>
            <a:off x="5044625" y="4069325"/>
            <a:ext cx="38100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Feature extraction masterclass video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tics template made by Lev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